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0"/>
  </p:notesMasterIdLst>
  <p:handoutMasterIdLst>
    <p:handoutMasterId r:id="rId21"/>
  </p:handoutMasterIdLst>
  <p:sldIdLst>
    <p:sldId id="256" r:id="rId2"/>
    <p:sldId id="279" r:id="rId3"/>
    <p:sldId id="258" r:id="rId4"/>
    <p:sldId id="265" r:id="rId5"/>
    <p:sldId id="259" r:id="rId6"/>
    <p:sldId id="262" r:id="rId7"/>
    <p:sldId id="282" r:id="rId8"/>
    <p:sldId id="263" r:id="rId9"/>
    <p:sldId id="280" r:id="rId10"/>
    <p:sldId id="267" r:id="rId11"/>
    <p:sldId id="268" r:id="rId12"/>
    <p:sldId id="271" r:id="rId13"/>
    <p:sldId id="272" r:id="rId14"/>
    <p:sldId id="281" r:id="rId15"/>
    <p:sldId id="284" r:id="rId16"/>
    <p:sldId id="274" r:id="rId17"/>
    <p:sldId id="275" r:id="rId18"/>
    <p:sldId id="277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0" autoAdjust="0"/>
    <p:restoredTop sz="94659" autoAdjust="0"/>
  </p:normalViewPr>
  <p:slideViewPr>
    <p:cSldViewPr snapToGrid="0" snapToObjects="1">
      <p:cViewPr varScale="1">
        <p:scale>
          <a:sx n="83" d="100"/>
          <a:sy n="83" d="100"/>
        </p:scale>
        <p:origin x="145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E1602F-B839-D64D-BF42-B27FB163496A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032B30-A699-DF45-8DD7-73820436D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8202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048D29-6DAA-0842-980E-F7101F87CF8C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B4866D-0F39-854C-93C7-9678E39D8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075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4866D-0F39-854C-93C7-9678E39D85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168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4866D-0F39-854C-93C7-9678E39D85C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19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4866D-0F39-854C-93C7-9678E39D85C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19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4866D-0F39-854C-93C7-9678E39D85C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516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4866D-0F39-854C-93C7-9678E39D85C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516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4866D-0F39-854C-93C7-9678E39D85C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516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4866D-0F39-854C-93C7-9678E39D85C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961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4866D-0F39-854C-93C7-9678E39D85C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16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4866D-0F39-854C-93C7-9678E39D85C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16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4866D-0F39-854C-93C7-9678E39D85C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595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4866D-0F39-854C-93C7-9678E39D85C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635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4866D-0F39-854C-93C7-9678E39D85C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519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4866D-0F39-854C-93C7-9678E39D85C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8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4866D-0F39-854C-93C7-9678E39D85C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210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pPr algn="ctr" eaLnBrk="1" latinLnBrk="0" hangingPunct="1"/>
            <a:fld id="{23A271A1-F6D6-438B-A432-4747EE7ECD40}" type="datetimeFigureOut">
              <a:rPr lang="en-US" smtClean="0"/>
              <a:pPr algn="ctr" eaLnBrk="1" latinLnBrk="0" hangingPunct="1"/>
              <a:t>2/9/2021</a:t>
            </a:fld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pPr algn="r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298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2/9/2021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723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2/9/2021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1255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2/9/2021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7516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2/9/2021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361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2/9/2021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5734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2/9/2021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2596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05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05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38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2400" dirty="0">
              <a:solidFill>
                <a:srgbClr val="FFFFFF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22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9568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2/9/2021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78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2/9/2021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943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2/9/2021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72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305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2800" dirty="0"/>
          </a:p>
        </p:txBody>
      </p:sp>
    </p:spTree>
    <p:extLst>
      <p:ext uri="{BB962C8B-B14F-4D97-AF65-F5344CB8AC3E}">
        <p14:creationId xmlns:p14="http://schemas.microsoft.com/office/powerpoint/2010/main" val="66025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2/9/2021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r" eaLnBrk="1" latinLnBrk="0" hangingPunct="1"/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892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5.m4a"/><Relationship Id="rId7" Type="http://schemas.openxmlformats.org/officeDocument/2006/relationships/hyperlink" Target="https://youtu.be/3uGWLxwEKfI" TargetMode="Externa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hyperlink" Target="https://youtu.be/5t95lH3QaeE" TargetMode="Externa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QVQdsOA1z2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.jpeg"/><Relationship Id="rId5" Type="http://schemas.openxmlformats.org/officeDocument/2006/relationships/image" Target="../media/image8.png"/><Relationship Id="rId10" Type="http://schemas.openxmlformats.org/officeDocument/2006/relationships/image" Target="../media/image16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8.m4a"/><Relationship Id="rId7" Type="http://schemas.openxmlformats.org/officeDocument/2006/relationships/hyperlink" Target="https://youtu.be/6hCcEXOXR-I" TargetMode="Externa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s://youtu.be/CgQUPsmo3S8" TargetMode="Externa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33077" y="2008413"/>
            <a:ext cx="63269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Kristen ITC" panose="03050502040202030202" pitchFamily="66" charset="0"/>
                <a:cs typeface="Sassoon Penpals"/>
              </a:rPr>
              <a:t>Reading with your child in the EYFS</a:t>
            </a:r>
            <a:endParaRPr lang="en-US" sz="4000" dirty="0">
              <a:latin typeface="Kristen ITC" panose="03050502040202030202" pitchFamily="66" charset="0"/>
              <a:cs typeface="Sassoon Penpal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162" y="3631622"/>
            <a:ext cx="1540741" cy="154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18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036" y="1168732"/>
            <a:ext cx="8183419" cy="1303867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Kristen ITC" panose="03050502040202030202" pitchFamily="66" charset="0"/>
              </a:rPr>
              <a:t>How can we support a  literacy home environment? </a:t>
            </a:r>
            <a:endParaRPr lang="en-US" sz="3200" dirty="0">
              <a:latin typeface="Kristen ITC" panose="03050502040202030202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latin typeface="Kristen ITC" panose="03050502040202030202" pitchFamily="66" charset="0"/>
              </a:rPr>
              <a:t>Establish </a:t>
            </a:r>
            <a:r>
              <a:rPr lang="en-US" dirty="0">
                <a:latin typeface="Kristen ITC" panose="03050502040202030202" pitchFamily="66" charset="0"/>
              </a:rPr>
              <a:t>a </a:t>
            </a:r>
            <a:r>
              <a:rPr lang="en-US" dirty="0" smtClean="0">
                <a:latin typeface="Kristen ITC" panose="03050502040202030202" pitchFamily="66" charset="0"/>
              </a:rPr>
              <a:t>routine</a:t>
            </a:r>
            <a:endParaRPr lang="en-US" dirty="0">
              <a:latin typeface="Kristen ITC" panose="03050502040202030202" pitchFamily="66" charset="0"/>
            </a:endParaRPr>
          </a:p>
          <a:p>
            <a:r>
              <a:rPr lang="en-US" dirty="0" smtClean="0">
                <a:latin typeface="Kristen ITC" panose="03050502040202030202" pitchFamily="66" charset="0"/>
              </a:rPr>
              <a:t>reading materials </a:t>
            </a:r>
          </a:p>
          <a:p>
            <a:r>
              <a:rPr lang="en-US" dirty="0" smtClean="0">
                <a:latin typeface="Kristen ITC" panose="03050502040202030202" pitchFamily="66" charset="0"/>
              </a:rPr>
              <a:t>Easy access to books</a:t>
            </a:r>
          </a:p>
          <a:p>
            <a:r>
              <a:rPr lang="en-US" dirty="0" smtClean="0">
                <a:latin typeface="Kristen ITC" panose="03050502040202030202" pitchFamily="66" charset="0"/>
              </a:rPr>
              <a:t>Paper and writing pencils</a:t>
            </a:r>
          </a:p>
          <a:p>
            <a:r>
              <a:rPr lang="en-US" dirty="0" smtClean="0">
                <a:latin typeface="Kristen ITC" panose="03050502040202030202" pitchFamily="66" charset="0"/>
              </a:rPr>
              <a:t>Model reading </a:t>
            </a:r>
          </a:p>
          <a:p>
            <a:r>
              <a:rPr lang="en-US" dirty="0" smtClean="0">
                <a:latin typeface="Kristen ITC" panose="03050502040202030202" pitchFamily="66" charset="0"/>
              </a:rPr>
              <a:t>Chat about the books</a:t>
            </a:r>
          </a:p>
          <a:p>
            <a:r>
              <a:rPr lang="en-US" dirty="0" smtClean="0">
                <a:latin typeface="Kristen ITC" panose="03050502040202030202" pitchFamily="66" charset="0"/>
              </a:rPr>
              <a:t>Subtitles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83843" y="5613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77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903" y="1205678"/>
            <a:ext cx="6798734" cy="1303867"/>
          </a:xfrm>
        </p:spPr>
        <p:txBody>
          <a:bodyPr/>
          <a:lstStyle/>
          <a:p>
            <a:r>
              <a:rPr lang="en-US" dirty="0" smtClean="0">
                <a:latin typeface="Kristen ITC" panose="03050502040202030202" pitchFamily="66" charset="0"/>
              </a:rPr>
              <a:t>Engaging your child</a:t>
            </a:r>
            <a:endParaRPr lang="en-US" dirty="0">
              <a:latin typeface="Kristen ITC" panose="03050502040202030202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235" y="2739517"/>
            <a:ext cx="8054109" cy="3929138"/>
          </a:xfrm>
        </p:spPr>
        <p:txBody>
          <a:bodyPr>
            <a:normAutofit fontScale="40000" lnSpcReduction="20000"/>
          </a:bodyPr>
          <a:lstStyle/>
          <a:p>
            <a:r>
              <a:rPr lang="en-US" sz="5600" dirty="0" smtClean="0">
                <a:latin typeface="Kristen ITC" panose="03050502040202030202" pitchFamily="66" charset="0"/>
              </a:rPr>
              <a:t>Library or online resource – Oxford Owl</a:t>
            </a:r>
          </a:p>
          <a:p>
            <a:r>
              <a:rPr lang="en-US" sz="5600" dirty="0" smtClean="0">
                <a:latin typeface="Kristen ITC" panose="03050502040202030202" pitchFamily="66" charset="0"/>
              </a:rPr>
              <a:t>Value books</a:t>
            </a:r>
          </a:p>
          <a:p>
            <a:r>
              <a:rPr lang="en-US" sz="5600" dirty="0" smtClean="0">
                <a:latin typeface="Kristen ITC" panose="03050502040202030202" pitchFamily="66" charset="0"/>
              </a:rPr>
              <a:t>Let your child choose the book they want to hear</a:t>
            </a:r>
          </a:p>
          <a:p>
            <a:r>
              <a:rPr lang="en-US" sz="5600" dirty="0" smtClean="0">
                <a:latin typeface="Kristen ITC" panose="03050502040202030202" pitchFamily="66" charset="0"/>
              </a:rPr>
              <a:t>Use funny voices!</a:t>
            </a:r>
          </a:p>
          <a:p>
            <a:r>
              <a:rPr lang="en-US" sz="5600" dirty="0" smtClean="0">
                <a:latin typeface="Kristen ITC" panose="03050502040202030202" pitchFamily="66" charset="0"/>
              </a:rPr>
              <a:t>Tap into their interests</a:t>
            </a:r>
          </a:p>
          <a:p>
            <a:r>
              <a:rPr lang="en-US" sz="5600" dirty="0" smtClean="0">
                <a:latin typeface="Kristen ITC" panose="03050502040202030202" pitchFamily="66" charset="0"/>
              </a:rPr>
              <a:t>Take books with you on journeys or shopping trips</a:t>
            </a:r>
          </a:p>
          <a:p>
            <a:r>
              <a:rPr lang="en-US" sz="5600" dirty="0" smtClean="0">
                <a:latin typeface="Kristen ITC" panose="03050502040202030202" pitchFamily="66" charset="0"/>
              </a:rPr>
              <a:t>Use technology to your advantage</a:t>
            </a:r>
            <a:r>
              <a:rPr lang="en-US" dirty="0" smtClean="0"/>
              <a:t> </a:t>
            </a:r>
            <a:endParaRPr lang="en-US" sz="3600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00607" y="6644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3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437" y="1214914"/>
            <a:ext cx="7402945" cy="1303867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Kristen ITC" panose="03050502040202030202" pitchFamily="66" charset="0"/>
              </a:rPr>
              <a:t>Reading </a:t>
            </a:r>
            <a:r>
              <a:rPr lang="en-US" sz="3200" dirty="0">
                <a:latin typeface="Kristen ITC" panose="03050502040202030202" pitchFamily="66" charset="0"/>
              </a:rPr>
              <a:t>i</a:t>
            </a:r>
            <a:r>
              <a:rPr lang="en-US" sz="3200" dirty="0" smtClean="0">
                <a:latin typeface="Kristen ITC" panose="03050502040202030202" pitchFamily="66" charset="0"/>
              </a:rPr>
              <a:t>n Nursery</a:t>
            </a:r>
            <a:endParaRPr lang="en-US" sz="3200" dirty="0">
              <a:latin typeface="Kristen ITC" panose="03050502040202030202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8211" y="2490135"/>
            <a:ext cx="7556116" cy="3919901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Kristen ITC" panose="03050502040202030202" pitchFamily="66" charset="0"/>
              </a:rPr>
              <a:t>Letters and Sounds, 7 aspects </a:t>
            </a:r>
          </a:p>
          <a:p>
            <a:r>
              <a:rPr lang="en-US" dirty="0" smtClean="0">
                <a:latin typeface="Kristen ITC" panose="03050502040202030202" pitchFamily="66" charset="0"/>
              </a:rPr>
              <a:t>100 stories challenge</a:t>
            </a:r>
          </a:p>
          <a:p>
            <a:r>
              <a:rPr lang="en-US" dirty="0" smtClean="0">
                <a:latin typeface="Kristen ITC" panose="03050502040202030202" pitchFamily="66" charset="0"/>
              </a:rPr>
              <a:t>Textless reading books </a:t>
            </a:r>
          </a:p>
          <a:p>
            <a:r>
              <a:rPr lang="en-US" dirty="0" smtClean="0">
                <a:latin typeface="Kristen ITC" panose="03050502040202030202" pitchFamily="66" charset="0"/>
              </a:rPr>
              <a:t>Reading books with simple words</a:t>
            </a:r>
            <a:endParaRPr lang="en-US" b="1" dirty="0">
              <a:latin typeface="Kristen ITC" panose="03050502040202030202" pitchFamily="66" charset="0"/>
            </a:endParaRPr>
          </a:p>
          <a:p>
            <a:endParaRPr lang="en-US" dirty="0" smtClean="0">
              <a:latin typeface="Kristen ITC" panose="03050502040202030202" pitchFamily="66" charset="0"/>
            </a:endParaRPr>
          </a:p>
          <a:p>
            <a:endParaRPr lang="en-US" dirty="0">
              <a:latin typeface="Kristen ITC" panose="03050502040202030202" pitchFamily="66" charset="0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83843" y="7275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8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210900"/>
            <a:ext cx="7541491" cy="1303867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Kristen ITC" panose="03050502040202030202" pitchFamily="66" charset="0"/>
              </a:rPr>
              <a:t>Reading in Reception</a:t>
            </a:r>
            <a:endParaRPr lang="en-US" sz="3200" dirty="0">
              <a:latin typeface="Kristen ITC" panose="03050502040202030202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93" y="2606963"/>
            <a:ext cx="8153400" cy="497300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Kristen ITC" panose="03050502040202030202" pitchFamily="66" charset="0"/>
              </a:rPr>
              <a:t>Daily phonics </a:t>
            </a:r>
            <a:r>
              <a:rPr lang="en-US" sz="2000" dirty="0">
                <a:latin typeface="Kristen ITC" panose="03050502040202030202" pitchFamily="66" charset="0"/>
              </a:rPr>
              <a:t>sessions </a:t>
            </a:r>
            <a:endParaRPr lang="en-US" sz="2000" dirty="0" smtClean="0">
              <a:latin typeface="Kristen ITC" panose="03050502040202030202" pitchFamily="66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Kristen ITC" panose="03050502040202030202" pitchFamily="66" charset="0"/>
              </a:rPr>
              <a:t>Children choose their own reading books from a specific set of books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Kristen ITC" panose="03050502040202030202" pitchFamily="66" charset="0"/>
              </a:rPr>
              <a:t>Opportunities to read to an adult; 1:1 and Guided Reading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Kristen ITC" panose="03050502040202030202" pitchFamily="66" charset="0"/>
              </a:rPr>
              <a:t> </a:t>
            </a:r>
            <a:r>
              <a:rPr lang="en-US" sz="2000" dirty="0">
                <a:latin typeface="Kristen ITC" panose="03050502040202030202" pitchFamily="66" charset="0"/>
              </a:rPr>
              <a:t>E</a:t>
            </a:r>
            <a:r>
              <a:rPr lang="en-US" sz="2000" dirty="0" smtClean="0">
                <a:latin typeface="Kristen ITC" panose="03050502040202030202" pitchFamily="66" charset="0"/>
              </a:rPr>
              <a:t>xtend language and develop comprehension</a:t>
            </a:r>
            <a:endParaRPr lang="en-US" b="1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5730" y="7235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139" y="1224150"/>
            <a:ext cx="6798734" cy="1303867"/>
          </a:xfrm>
        </p:spPr>
        <p:txBody>
          <a:bodyPr/>
          <a:lstStyle/>
          <a:p>
            <a:r>
              <a:rPr lang="en-GB" dirty="0" smtClean="0">
                <a:latin typeface="Kristen ITC" panose="03050502040202030202" pitchFamily="66" charset="0"/>
              </a:rPr>
              <a:t>Reading books</a:t>
            </a:r>
            <a:endParaRPr lang="en-GB" dirty="0">
              <a:latin typeface="Kristen ITC" panose="03050502040202030202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090" y="2490135"/>
            <a:ext cx="7555345" cy="3444997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Kristen ITC" panose="03050502040202030202" pitchFamily="66" charset="0"/>
              </a:rPr>
              <a:t>Individual starting points are noted to ensure progression occurs</a:t>
            </a:r>
          </a:p>
          <a:p>
            <a:r>
              <a:rPr lang="en-US" dirty="0">
                <a:latin typeface="Kristen ITC" panose="03050502040202030202" pitchFamily="66" charset="0"/>
              </a:rPr>
              <a:t>C</a:t>
            </a:r>
            <a:r>
              <a:rPr lang="en-US" dirty="0" smtClean="0">
                <a:latin typeface="Kristen ITC" panose="03050502040202030202" pitchFamily="66" charset="0"/>
              </a:rPr>
              <a:t>omprehension activities are encouraged </a:t>
            </a:r>
          </a:p>
          <a:p>
            <a:r>
              <a:rPr lang="en-US" dirty="0">
                <a:latin typeface="Kristen ITC" panose="03050502040202030202" pitchFamily="66" charset="0"/>
              </a:rPr>
              <a:t>R</a:t>
            </a:r>
            <a:r>
              <a:rPr lang="en-US" dirty="0" smtClean="0">
                <a:latin typeface="Kristen ITC" panose="03050502040202030202" pitchFamily="66" charset="0"/>
              </a:rPr>
              <a:t>eading books allow </a:t>
            </a:r>
            <a:r>
              <a:rPr lang="en-US" dirty="0">
                <a:latin typeface="Kristen ITC" panose="03050502040202030202" pitchFamily="66" charset="0"/>
              </a:rPr>
              <a:t>children to practice segmenting </a:t>
            </a:r>
            <a:r>
              <a:rPr lang="en-US" dirty="0" smtClean="0">
                <a:latin typeface="Kristen ITC" panose="03050502040202030202" pitchFamily="66" charset="0"/>
              </a:rPr>
              <a:t>and </a:t>
            </a:r>
            <a:r>
              <a:rPr lang="en-US" dirty="0">
                <a:latin typeface="Kristen ITC" panose="03050502040202030202" pitchFamily="66" charset="0"/>
              </a:rPr>
              <a:t>then </a:t>
            </a:r>
            <a:r>
              <a:rPr lang="en-US" dirty="0" smtClean="0">
                <a:latin typeface="Kristen ITC" panose="03050502040202030202" pitchFamily="66" charset="0"/>
              </a:rPr>
              <a:t>blending. </a:t>
            </a:r>
            <a:endParaRPr lang="en-US" dirty="0">
              <a:latin typeface="Kristen ITC" panose="03050502040202030202" pitchFamily="66" charset="0"/>
            </a:endParaRPr>
          </a:p>
          <a:p>
            <a:endParaRPr lang="en-GB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5399" y="9804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98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582" y="915337"/>
            <a:ext cx="8072582" cy="1303867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latin typeface="Kristen ITC" panose="03050502040202030202" pitchFamily="66" charset="0"/>
              </a:rPr>
              <a:t>Watch these two videos of the children being heard read</a:t>
            </a:r>
            <a:endParaRPr lang="en-GB" dirty="0">
              <a:latin typeface="Kristen ITC" panose="03050502040202030202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>
                <a:latin typeface="Kristen ITC" panose="03050502040202030202" pitchFamily="66" charset="0"/>
              </a:rPr>
              <a:t>Press the </a:t>
            </a:r>
            <a:r>
              <a:rPr lang="en-GB" dirty="0" smtClean="0">
                <a:latin typeface="Kristen ITC" panose="03050502040202030202" pitchFamily="66" charset="0"/>
              </a:rPr>
              <a:t>links</a:t>
            </a:r>
          </a:p>
          <a:p>
            <a:pPr marL="0" indent="0">
              <a:buNone/>
            </a:pPr>
            <a:r>
              <a:rPr lang="en-GB" dirty="0">
                <a:latin typeface="Kristen ITC" panose="03050502040202030202" pitchFamily="66" charset="0"/>
                <a:hlinkClick r:id="rId6"/>
              </a:rPr>
              <a:t>https://</a:t>
            </a:r>
            <a:r>
              <a:rPr lang="en-GB" dirty="0" smtClean="0">
                <a:latin typeface="Kristen ITC" panose="03050502040202030202" pitchFamily="66" charset="0"/>
                <a:hlinkClick r:id="rId6"/>
              </a:rPr>
              <a:t>youtu.be/5t95lH3QaeE</a:t>
            </a:r>
            <a:endParaRPr lang="en-GB" dirty="0" smtClean="0">
              <a:latin typeface="Kristen ITC" panose="03050502040202030202" pitchFamily="66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0" indent="0">
              <a:buNone/>
            </a:pPr>
            <a:endParaRPr lang="en-GB" dirty="0">
              <a:latin typeface="Kristen ITC" panose="03050502040202030202" pitchFamily="66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latin typeface="Kristen ITC" panose="03050502040202030202" pitchFamily="66" charset="0"/>
                <a:hlinkClick r:id="rId7"/>
              </a:rPr>
              <a:t>https://</a:t>
            </a:r>
            <a:r>
              <a:rPr lang="en-GB" dirty="0" smtClean="0">
                <a:latin typeface="Kristen ITC" panose="03050502040202030202" pitchFamily="66" charset="0"/>
                <a:hlinkClick r:id="rId7"/>
              </a:rPr>
              <a:t>youtu.be/3uGWLxwEKfI</a:t>
            </a:r>
            <a:endParaRPr lang="en-GB" dirty="0" smtClean="0">
              <a:latin typeface="Kristen ITC" panose="03050502040202030202" pitchFamily="66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dirty="0">
              <a:latin typeface="Kristen ITC" panose="03050502040202030202" pitchFamily="66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81561" y="2722707"/>
            <a:ext cx="487363" cy="48736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58988" y="46680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6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546" y="1205678"/>
            <a:ext cx="7329055" cy="1303867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Kristen ITC" panose="03050502040202030202" pitchFamily="66" charset="0"/>
              </a:rPr>
              <a:t>Supporting your child with reading</a:t>
            </a:r>
            <a:endParaRPr lang="en-US" sz="3200" dirty="0">
              <a:latin typeface="Kristen ITC" panose="03050502040202030202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473" y="2416244"/>
            <a:ext cx="8091054" cy="3444997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Kristen ITC" panose="03050502040202030202" pitchFamily="66" charset="0"/>
              </a:rPr>
              <a:t>Use phonics</a:t>
            </a:r>
          </a:p>
          <a:p>
            <a:r>
              <a:rPr lang="en-US" dirty="0" smtClean="0">
                <a:latin typeface="Kristen ITC" panose="03050502040202030202" pitchFamily="66" charset="0"/>
              </a:rPr>
              <a:t>Play games</a:t>
            </a:r>
          </a:p>
          <a:p>
            <a:r>
              <a:rPr lang="en-US" dirty="0" smtClean="0">
                <a:latin typeface="Kristen ITC" panose="03050502040202030202" pitchFamily="66" charset="0"/>
              </a:rPr>
              <a:t>Use </a:t>
            </a:r>
            <a:r>
              <a:rPr lang="en-US" b="1" dirty="0" smtClean="0">
                <a:latin typeface="Kristen ITC" panose="03050502040202030202" pitchFamily="66" charset="0"/>
              </a:rPr>
              <a:t>‘book talk’ </a:t>
            </a:r>
            <a:endParaRPr lang="en-US" dirty="0">
              <a:latin typeface="Kristen ITC" panose="03050502040202030202" pitchFamily="66" charset="0"/>
            </a:endParaRPr>
          </a:p>
          <a:p>
            <a:r>
              <a:rPr lang="en-US" dirty="0" smtClean="0">
                <a:latin typeface="Kristen ITC" panose="03050502040202030202" pitchFamily="66" charset="0"/>
              </a:rPr>
              <a:t>Check understanding </a:t>
            </a:r>
          </a:p>
          <a:p>
            <a:r>
              <a:rPr lang="en-US" dirty="0" smtClean="0">
                <a:latin typeface="Kristen ITC" panose="03050502040202030202" pitchFamily="66" charset="0"/>
              </a:rPr>
              <a:t>Use question prompts </a:t>
            </a:r>
          </a:p>
          <a:p>
            <a:r>
              <a:rPr lang="en-US" dirty="0" smtClean="0">
                <a:latin typeface="Kristen ITC" panose="03050502040202030202" pitchFamily="66" charset="0"/>
              </a:rPr>
              <a:t>Model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40162" y="7183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61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342" y="1257082"/>
            <a:ext cx="7513782" cy="1303867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Kristen ITC" panose="03050502040202030202" pitchFamily="66" charset="0"/>
              </a:rPr>
              <a:t>Supporting your child with reading</a:t>
            </a:r>
            <a:endParaRPr lang="en-US" sz="3200" dirty="0">
              <a:latin typeface="Kristen ITC" panose="03050502040202030202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909" y="2490135"/>
            <a:ext cx="7666182" cy="363357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 smtClean="0">
              <a:latin typeface="Kristen ITC" panose="03050502040202030202" pitchFamily="66" charset="0"/>
            </a:endParaRPr>
          </a:p>
          <a:p>
            <a:r>
              <a:rPr lang="en-US" dirty="0" smtClean="0">
                <a:latin typeface="Kristen ITC" panose="03050502040202030202" pitchFamily="66" charset="0"/>
              </a:rPr>
              <a:t>Turn off the TV</a:t>
            </a:r>
          </a:p>
          <a:p>
            <a:r>
              <a:rPr lang="en-US" dirty="0" smtClean="0">
                <a:latin typeface="Kristen ITC" panose="03050502040202030202" pitchFamily="66" charset="0"/>
              </a:rPr>
              <a:t>Read out and about</a:t>
            </a:r>
          </a:p>
          <a:p>
            <a:r>
              <a:rPr lang="en-US" dirty="0" smtClean="0">
                <a:latin typeface="Kristen ITC" panose="03050502040202030202" pitchFamily="66" charset="0"/>
              </a:rPr>
              <a:t>Play games </a:t>
            </a:r>
          </a:p>
          <a:p>
            <a:r>
              <a:rPr lang="en-US" dirty="0" smtClean="0">
                <a:latin typeface="Kristen ITC" panose="03050502040202030202" pitchFamily="66" charset="0"/>
              </a:rPr>
              <a:t>Sing songs and rhymes</a:t>
            </a:r>
          </a:p>
          <a:p>
            <a:r>
              <a:rPr lang="en-US" dirty="0" smtClean="0">
                <a:latin typeface="Kristen ITC" panose="03050502040202030202" pitchFamily="66" charset="0"/>
              </a:rPr>
              <a:t>Tongue twisters</a:t>
            </a:r>
          </a:p>
          <a:p>
            <a:r>
              <a:rPr lang="en-US" dirty="0" smtClean="0">
                <a:latin typeface="Kristen ITC" panose="03050502040202030202" pitchFamily="66" charset="0"/>
              </a:rPr>
              <a:t>Poetry</a:t>
            </a:r>
          </a:p>
          <a:p>
            <a:r>
              <a:rPr lang="en-US" dirty="0" smtClean="0">
                <a:latin typeface="Kristen ITC" panose="03050502040202030202" pitchFamily="66" charset="0"/>
              </a:rPr>
              <a:t>TALK TALK </a:t>
            </a:r>
            <a:r>
              <a:rPr lang="en-US" dirty="0" err="1" smtClean="0">
                <a:latin typeface="Kristen ITC" panose="03050502040202030202" pitchFamily="66" charset="0"/>
              </a:rPr>
              <a:t>TALK</a:t>
            </a:r>
            <a:r>
              <a:rPr lang="en-US" dirty="0" smtClean="0">
                <a:latin typeface="Kristen ITC" panose="03050502040202030202" pitchFamily="66" charset="0"/>
              </a:rPr>
              <a:t>! 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8216" y="7697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65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1303264"/>
            <a:ext cx="6798734" cy="1303867"/>
          </a:xfrm>
        </p:spPr>
        <p:txBody>
          <a:bodyPr/>
          <a:lstStyle/>
          <a:p>
            <a:r>
              <a:rPr lang="en-US" dirty="0" smtClean="0">
                <a:latin typeface="Kristen ITC" panose="03050502040202030202" pitchFamily="66" charset="0"/>
              </a:rPr>
              <a:t>Feedback</a:t>
            </a:r>
            <a:endParaRPr lang="en-US" dirty="0">
              <a:latin typeface="Kristen ITC" panose="03050502040202030202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Kristen ITC" panose="03050502040202030202" pitchFamily="66" charset="0"/>
              </a:rPr>
              <a:t>Email any questions</a:t>
            </a:r>
          </a:p>
          <a:p>
            <a:r>
              <a:rPr lang="en-US" dirty="0" smtClean="0">
                <a:latin typeface="Kristen ITC" panose="03050502040202030202" pitchFamily="66" charset="0"/>
              </a:rPr>
              <a:t>Any areas you would like further support or information?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04471" y="11656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25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7" y="1358682"/>
            <a:ext cx="6798734" cy="1303867"/>
          </a:xfrm>
        </p:spPr>
        <p:txBody>
          <a:bodyPr/>
          <a:lstStyle/>
          <a:p>
            <a:r>
              <a:rPr lang="en-GB" dirty="0" smtClean="0">
                <a:latin typeface="Kristen ITC" panose="03050502040202030202" pitchFamily="66" charset="0"/>
              </a:rPr>
              <a:t>Press the link</a:t>
            </a:r>
            <a:endParaRPr lang="en-GB" dirty="0">
              <a:latin typeface="Kristen ITC" panose="03050502040202030202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6865" y="3072026"/>
            <a:ext cx="6798736" cy="3444997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latin typeface="Kristen ITC" panose="03050502040202030202" pitchFamily="66" charset="0"/>
                <a:hlinkClick r:id="rId2"/>
              </a:rPr>
              <a:t>https://</a:t>
            </a:r>
            <a:r>
              <a:rPr lang="en-GB" dirty="0" smtClean="0">
                <a:latin typeface="Kristen ITC" panose="03050502040202030202" pitchFamily="66" charset="0"/>
                <a:hlinkClick r:id="rId2"/>
              </a:rPr>
              <a:t>youtu.be/QVQdsOA1z2g</a:t>
            </a:r>
            <a:endParaRPr lang="en-GB" dirty="0" smtClean="0">
              <a:latin typeface="Kristen ITC" panose="03050502040202030202" pitchFamily="66" charset="0"/>
            </a:endParaRPr>
          </a:p>
          <a:p>
            <a:pPr marL="0" indent="0">
              <a:buNone/>
            </a:pPr>
            <a:endParaRPr lang="en-GB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42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745" y="1266319"/>
            <a:ext cx="7596909" cy="130386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Kristen ITC" panose="03050502040202030202" pitchFamily="66" charset="0"/>
              </a:rPr>
              <a:t>When does a child learn to read?</a:t>
            </a:r>
            <a:endParaRPr lang="en-US" dirty="0">
              <a:latin typeface="Kristen ITC" panose="03050502040202030202" pitchFamily="66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0836" y="804862"/>
            <a:ext cx="487363" cy="4873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900" y="2699496"/>
            <a:ext cx="2355841" cy="15677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989" y="3126974"/>
            <a:ext cx="2203054" cy="14660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836" y="4712138"/>
            <a:ext cx="2100842" cy="140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00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1313" y="1470805"/>
            <a:ext cx="6798734" cy="1303867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Kristen ITC" panose="03050502040202030202" pitchFamily="66" charset="0"/>
              </a:rPr>
              <a:t>Engagement and Enjoyment</a:t>
            </a:r>
            <a:br>
              <a:rPr lang="en-US" sz="3200" dirty="0" smtClean="0">
                <a:latin typeface="Kristen ITC" panose="03050502040202030202" pitchFamily="66" charset="0"/>
              </a:rPr>
            </a:br>
            <a:endParaRPr lang="en-US" sz="2500" dirty="0">
              <a:latin typeface="Kristen ITC" panose="03050502040202030202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9583" y="2616622"/>
            <a:ext cx="8153400" cy="1725684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Kristen ITC" panose="03050502040202030202" pitchFamily="66" charset="0"/>
              </a:rPr>
              <a:t>Where do we see print?</a:t>
            </a:r>
            <a:endParaRPr lang="en-US" dirty="0"/>
          </a:p>
        </p:txBody>
      </p:sp>
      <p:pic>
        <p:nvPicPr>
          <p:cNvPr id="2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3317" y="785187"/>
            <a:ext cx="487363" cy="48736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545" y="3314893"/>
            <a:ext cx="2018652" cy="121119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188" y="4882527"/>
            <a:ext cx="2638153" cy="129434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81" y="4700780"/>
            <a:ext cx="1079654" cy="15073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0973">
            <a:off x="5896338" y="3606473"/>
            <a:ext cx="2229110" cy="111455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1088">
            <a:off x="1209677" y="2879954"/>
            <a:ext cx="1252599" cy="138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1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2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687" y="1367919"/>
            <a:ext cx="8405091" cy="1303867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Kristen ITC" panose="03050502040202030202" pitchFamily="66" charset="0"/>
              </a:rPr>
              <a:t>What makes a skilled and confident reader?</a:t>
            </a:r>
            <a:endParaRPr lang="en-US" sz="2800" dirty="0">
              <a:latin typeface="Kristen ITC" panose="03050502040202030202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Kristen ITC" panose="03050502040202030202" pitchFamily="66" charset="0"/>
              </a:rPr>
              <a:t>Talking and listening</a:t>
            </a:r>
          </a:p>
          <a:p>
            <a:r>
              <a:rPr lang="en-US" dirty="0" smtClean="0">
                <a:latin typeface="Kristen ITC" panose="03050502040202030202" pitchFamily="66" charset="0"/>
              </a:rPr>
              <a:t>Looking and enjoying print and books</a:t>
            </a:r>
          </a:p>
          <a:p>
            <a:r>
              <a:rPr lang="en-US" dirty="0" smtClean="0">
                <a:latin typeface="Kristen ITC" panose="03050502040202030202" pitchFamily="66" charset="0"/>
              </a:rPr>
              <a:t>Listening for sounds </a:t>
            </a:r>
          </a:p>
          <a:p>
            <a:r>
              <a:rPr lang="en-US" dirty="0" smtClean="0">
                <a:latin typeface="Kristen ITC" panose="03050502040202030202" pitchFamily="66" charset="0"/>
              </a:rPr>
              <a:t>Learning the letters of the alphabet </a:t>
            </a:r>
          </a:p>
          <a:p>
            <a:r>
              <a:rPr lang="en-US" dirty="0" smtClean="0">
                <a:latin typeface="Kristen ITC" panose="03050502040202030202" pitchFamily="66" charset="0"/>
              </a:rPr>
              <a:t>Hearing books read aloud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40162" y="7645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5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454" y="1214914"/>
            <a:ext cx="8211127" cy="1303867"/>
          </a:xfrm>
        </p:spPr>
        <p:txBody>
          <a:bodyPr>
            <a:noAutofit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000" b="1" dirty="0" smtClean="0">
                <a:latin typeface="Kristen ITC" panose="03050502040202030202" pitchFamily="66" charset="0"/>
              </a:rPr>
              <a:t>Sounds</a:t>
            </a:r>
            <a:r>
              <a:rPr lang="en-US" sz="3000" dirty="0" smtClean="0">
                <a:latin typeface="Kristen ITC" panose="03050502040202030202" pitchFamily="66" charset="0"/>
              </a:rPr>
              <a:t> and </a:t>
            </a:r>
            <a:r>
              <a:rPr lang="en-US" sz="3000" b="1" dirty="0" smtClean="0">
                <a:latin typeface="Kristen ITC" panose="03050502040202030202" pitchFamily="66" charset="0"/>
              </a:rPr>
              <a:t>words</a:t>
            </a:r>
            <a:r>
              <a:rPr lang="en-US" sz="3000" dirty="0" smtClean="0">
                <a:latin typeface="Kristen ITC" panose="03050502040202030202" pitchFamily="66" charset="0"/>
              </a:rPr>
              <a:t> in language </a:t>
            </a:r>
            <a:r>
              <a:rPr lang="en-US" sz="3000" dirty="0"/>
              <a:t/>
            </a:r>
            <a:br>
              <a:rPr lang="en-US" sz="3000" dirty="0"/>
            </a:b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Kristen ITC" panose="03050502040202030202" pitchFamily="66" charset="0"/>
              </a:rPr>
              <a:t>Rhyming</a:t>
            </a:r>
          </a:p>
          <a:p>
            <a:r>
              <a:rPr lang="en-US" dirty="0" smtClean="0">
                <a:latin typeface="Kristen ITC" panose="03050502040202030202" pitchFamily="66" charset="0"/>
              </a:rPr>
              <a:t>Alliteration</a:t>
            </a:r>
          </a:p>
          <a:p>
            <a:r>
              <a:rPr lang="en-US" dirty="0" smtClean="0">
                <a:latin typeface="Kristen ITC" panose="03050502040202030202" pitchFamily="66" charset="0"/>
              </a:rPr>
              <a:t>Voice and environmental sounds</a:t>
            </a:r>
          </a:p>
          <a:p>
            <a:r>
              <a:rPr lang="en-US" dirty="0" smtClean="0">
                <a:latin typeface="Kristen ITC" panose="03050502040202030202" pitchFamily="66" charset="0"/>
              </a:rPr>
              <a:t>Tuning into phonemes</a:t>
            </a:r>
          </a:p>
          <a:p>
            <a:r>
              <a:rPr lang="en-US" dirty="0" smtClean="0">
                <a:latin typeface="Kristen ITC" panose="03050502040202030202" pitchFamily="66" charset="0"/>
              </a:rPr>
              <a:t>Blending and Segmenting</a:t>
            </a:r>
          </a:p>
          <a:p>
            <a:r>
              <a:rPr lang="en-US" dirty="0" smtClean="0">
                <a:latin typeface="Kristen ITC" panose="03050502040202030202" pitchFamily="66" charset="0"/>
              </a:rPr>
              <a:t>Phonological awareness </a:t>
            </a:r>
            <a:endParaRPr lang="en-US" dirty="0">
              <a:latin typeface="Kristen ITC" panose="03050502040202030202" pitchFamily="66" charset="0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7654" y="878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19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139" y="1186268"/>
            <a:ext cx="6798734" cy="130386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600" dirty="0" smtClean="0">
                <a:latin typeface="Kristen ITC" panose="03050502040202030202" pitchFamily="66" charset="0"/>
              </a:rPr>
              <a:t>Listening </a:t>
            </a:r>
            <a:r>
              <a:rPr lang="en-US" sz="3600" dirty="0">
                <a:latin typeface="Kristen ITC" panose="03050502040202030202" pitchFamily="66" charset="0"/>
              </a:rPr>
              <a:t>to books read aloud</a:t>
            </a:r>
            <a:br>
              <a:rPr lang="en-US" sz="3600" dirty="0">
                <a:latin typeface="Kristen ITC" panose="03050502040202030202" pitchFamily="66" charset="0"/>
              </a:rPr>
            </a:br>
            <a:endParaRPr lang="en-US" sz="3600" dirty="0">
              <a:latin typeface="Kristen ITC" panose="03050502040202030202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544" y="2837915"/>
            <a:ext cx="7924801" cy="3633574"/>
          </a:xfrm>
        </p:spPr>
        <p:txBody>
          <a:bodyPr>
            <a:noAutofit/>
          </a:bodyPr>
          <a:lstStyle/>
          <a:p>
            <a:r>
              <a:rPr lang="en-US" sz="1800" dirty="0" smtClean="0">
                <a:latin typeface="Kristen ITC" panose="03050502040202030202" pitchFamily="66" charset="0"/>
              </a:rPr>
              <a:t>Self esteem</a:t>
            </a:r>
          </a:p>
          <a:p>
            <a:r>
              <a:rPr lang="en-US" sz="1800" dirty="0" smtClean="0">
                <a:latin typeface="Kristen ITC" panose="03050502040202030202" pitchFamily="66" charset="0"/>
              </a:rPr>
              <a:t>Positive attitudes/social values</a:t>
            </a:r>
          </a:p>
          <a:p>
            <a:r>
              <a:rPr lang="en-US" sz="1800" dirty="0" smtClean="0">
                <a:latin typeface="Kristen ITC" panose="03050502040202030202" pitchFamily="66" charset="0"/>
              </a:rPr>
              <a:t>Development of rich vocabulary</a:t>
            </a:r>
          </a:p>
          <a:p>
            <a:r>
              <a:rPr lang="en-US" sz="1800" dirty="0" smtClean="0">
                <a:latin typeface="Kristen ITC" panose="03050502040202030202" pitchFamily="66" charset="0"/>
              </a:rPr>
              <a:t>Learn learn learn! </a:t>
            </a:r>
          </a:p>
          <a:p>
            <a:r>
              <a:rPr lang="en-US" sz="1800" dirty="0" smtClean="0">
                <a:latin typeface="Kristen ITC" panose="03050502040202030202" pitchFamily="66" charset="0"/>
              </a:rPr>
              <a:t>Develops listening and attention skills</a:t>
            </a:r>
          </a:p>
          <a:p>
            <a:r>
              <a:rPr lang="en-US" sz="1800" dirty="0" smtClean="0">
                <a:latin typeface="Kristen ITC" panose="03050502040202030202" pitchFamily="66" charset="0"/>
              </a:rPr>
              <a:t>Make connections between spoken/written words</a:t>
            </a:r>
          </a:p>
          <a:p>
            <a:r>
              <a:rPr lang="en-US" sz="1800" dirty="0" smtClean="0">
                <a:latin typeface="Kristen ITC" panose="03050502040202030202" pitchFamily="66" charset="0"/>
              </a:rPr>
              <a:t>Children learn the </a:t>
            </a:r>
            <a:r>
              <a:rPr lang="en-US" sz="1800" b="1" dirty="0" smtClean="0">
                <a:latin typeface="Kristen ITC" panose="03050502040202030202" pitchFamily="66" charset="0"/>
              </a:rPr>
              <a:t>JOY</a:t>
            </a:r>
            <a:r>
              <a:rPr lang="en-US" sz="1800" dirty="0" smtClean="0">
                <a:latin typeface="Kristen ITC" panose="03050502040202030202" pitchFamily="66" charset="0"/>
              </a:rPr>
              <a:t> of reading!</a:t>
            </a:r>
          </a:p>
          <a:p>
            <a:pPr marL="0" indent="0" algn="ctr">
              <a:buNone/>
            </a:pPr>
            <a:endParaRPr lang="en-US" sz="1100" dirty="0">
              <a:latin typeface="Kristen ITC" panose="03050502040202030202" pitchFamily="66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75399" y="8384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15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139" y="1186268"/>
            <a:ext cx="6798734" cy="130386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600" dirty="0" smtClean="0">
                <a:latin typeface="Kristen ITC" panose="03050502040202030202" pitchFamily="66" charset="0"/>
              </a:rPr>
              <a:t>Listening </a:t>
            </a:r>
            <a:r>
              <a:rPr lang="en-US" sz="3600" dirty="0">
                <a:latin typeface="Kristen ITC" panose="03050502040202030202" pitchFamily="66" charset="0"/>
              </a:rPr>
              <a:t>to books read aloud</a:t>
            </a:r>
            <a:br>
              <a:rPr lang="en-US" sz="3600" dirty="0">
                <a:latin typeface="Kristen ITC" panose="03050502040202030202" pitchFamily="66" charset="0"/>
              </a:rPr>
            </a:br>
            <a:endParaRPr lang="en-US" sz="3600" dirty="0">
              <a:latin typeface="Kristen ITC" panose="03050502040202030202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544" y="2490135"/>
            <a:ext cx="7832437" cy="3444997"/>
          </a:xfrm>
        </p:spPr>
        <p:txBody>
          <a:bodyPr>
            <a:noAutofit/>
          </a:bodyPr>
          <a:lstStyle/>
          <a:p>
            <a:r>
              <a:rPr lang="en-US" sz="2200" dirty="0">
                <a:latin typeface="Kristen ITC" panose="03050502040202030202" pitchFamily="66" charset="0"/>
              </a:rPr>
              <a:t>C</a:t>
            </a:r>
            <a:r>
              <a:rPr lang="en-US" sz="2200" dirty="0" smtClean="0">
                <a:latin typeface="Kristen ITC" panose="03050502040202030202" pitchFamily="66" charset="0"/>
              </a:rPr>
              <a:t>hildren </a:t>
            </a:r>
            <a:r>
              <a:rPr lang="en-US" sz="2200" dirty="0">
                <a:latin typeface="Kristen ITC" panose="03050502040202030202" pitchFamily="66" charset="0"/>
              </a:rPr>
              <a:t>learn new </a:t>
            </a:r>
            <a:r>
              <a:rPr lang="en-US" sz="2200" dirty="0" smtClean="0">
                <a:latin typeface="Kristen ITC" panose="03050502040202030202" pitchFamily="66" charset="0"/>
              </a:rPr>
              <a:t>words</a:t>
            </a:r>
          </a:p>
          <a:p>
            <a:r>
              <a:rPr lang="en-US" sz="2200" dirty="0" smtClean="0">
                <a:latin typeface="Kristen ITC" panose="03050502040202030202" pitchFamily="66" charset="0"/>
              </a:rPr>
              <a:t>Develops language development</a:t>
            </a:r>
          </a:p>
          <a:p>
            <a:r>
              <a:rPr lang="en-US" sz="2200" dirty="0" smtClean="0">
                <a:latin typeface="Kristen ITC" panose="03050502040202030202" pitchFamily="66" charset="0"/>
              </a:rPr>
              <a:t> Boosts </a:t>
            </a:r>
            <a:r>
              <a:rPr lang="en-US" sz="2200" dirty="0">
                <a:latin typeface="Kristen ITC" panose="03050502040202030202" pitchFamily="66" charset="0"/>
              </a:rPr>
              <a:t>self </a:t>
            </a:r>
            <a:r>
              <a:rPr lang="en-US" sz="2200" dirty="0" smtClean="0">
                <a:latin typeface="Kristen ITC" panose="03050502040202030202" pitchFamily="66" charset="0"/>
              </a:rPr>
              <a:t>esteem and emotional </a:t>
            </a:r>
            <a:r>
              <a:rPr lang="en-US" sz="2200" dirty="0">
                <a:latin typeface="Kristen ITC" panose="03050502040202030202" pitchFamily="66" charset="0"/>
              </a:rPr>
              <a:t>wellbeing </a:t>
            </a:r>
            <a:r>
              <a:rPr lang="en-US" sz="2200" dirty="0" smtClean="0">
                <a:latin typeface="Kristen ITC" panose="03050502040202030202" pitchFamily="66" charset="0"/>
              </a:rPr>
              <a:t> </a:t>
            </a:r>
          </a:p>
          <a:p>
            <a:r>
              <a:rPr lang="en-US" sz="2200" dirty="0" smtClean="0">
                <a:latin typeface="Kristen ITC" panose="03050502040202030202" pitchFamily="66" charset="0"/>
              </a:rPr>
              <a:t>Supports the children’s writing – develops imagination. </a:t>
            </a:r>
          </a:p>
          <a:p>
            <a:r>
              <a:rPr lang="en-US" sz="2200" dirty="0" smtClean="0">
                <a:latin typeface="Kristen ITC" panose="03050502040202030202" pitchFamily="66" charset="0"/>
              </a:rPr>
              <a:t>All </a:t>
            </a:r>
            <a:r>
              <a:rPr lang="en-US" sz="2200" dirty="0">
                <a:latin typeface="Kristen ITC" panose="03050502040202030202" pitchFamily="66" charset="0"/>
              </a:rPr>
              <a:t>children </a:t>
            </a:r>
            <a:r>
              <a:rPr lang="en-US" sz="2200" dirty="0" smtClean="0">
                <a:latin typeface="Kristen ITC" panose="03050502040202030202" pitchFamily="66" charset="0"/>
              </a:rPr>
              <a:t>in each year group have </a:t>
            </a:r>
            <a:r>
              <a:rPr lang="en-US" sz="2200" dirty="0">
                <a:latin typeface="Kristen ITC" panose="03050502040202030202" pitchFamily="66" charset="0"/>
              </a:rPr>
              <a:t>stories read throughout their time at SMA </a:t>
            </a:r>
          </a:p>
          <a:p>
            <a:endParaRPr lang="en-US" sz="2200" dirty="0" smtClean="0">
              <a:latin typeface="Kristen ITC" panose="03050502040202030202" pitchFamily="66" charset="0"/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47824" y="6989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88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1303264"/>
            <a:ext cx="6798734" cy="1303867"/>
          </a:xfrm>
        </p:spPr>
        <p:txBody>
          <a:bodyPr/>
          <a:lstStyle/>
          <a:p>
            <a:r>
              <a:rPr lang="en-GB" dirty="0">
                <a:latin typeface="Kristen ITC" panose="03050502040202030202" pitchFamily="66" charset="0"/>
              </a:rPr>
              <a:t>Press the link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latin typeface="Kristen ITC" panose="03050502040202030202" pitchFamily="66" charset="0"/>
              </a:rPr>
              <a:t>Mrs </a:t>
            </a:r>
            <a:r>
              <a:rPr lang="en-GB" dirty="0" err="1" smtClean="0">
                <a:latin typeface="Kristen ITC" panose="03050502040202030202" pitchFamily="66" charset="0"/>
              </a:rPr>
              <a:t>Amaan</a:t>
            </a:r>
            <a:r>
              <a:rPr lang="en-GB" dirty="0" smtClean="0">
                <a:latin typeface="Kristen ITC" panose="03050502040202030202" pitchFamily="66" charset="0"/>
              </a:rPr>
              <a:t> reading aloud </a:t>
            </a:r>
          </a:p>
          <a:p>
            <a:pPr marL="0" indent="0">
              <a:buNone/>
            </a:pPr>
            <a:r>
              <a:rPr lang="en-GB" dirty="0" smtClean="0">
                <a:latin typeface="Kristen ITC" panose="03050502040202030202" pitchFamily="66" charset="0"/>
                <a:hlinkClick r:id="rId6"/>
              </a:rPr>
              <a:t>https</a:t>
            </a:r>
            <a:r>
              <a:rPr lang="en-GB" dirty="0">
                <a:latin typeface="Kristen ITC" panose="03050502040202030202" pitchFamily="66" charset="0"/>
                <a:hlinkClick r:id="rId6"/>
              </a:rPr>
              <a:t>://</a:t>
            </a:r>
            <a:r>
              <a:rPr lang="en-GB" dirty="0" smtClean="0">
                <a:latin typeface="Kristen ITC" panose="03050502040202030202" pitchFamily="66" charset="0"/>
                <a:hlinkClick r:id="rId6"/>
              </a:rPr>
              <a:t>youtu.be/CgQUPsmo3S8</a:t>
            </a:r>
            <a:endParaRPr lang="en-GB" dirty="0" smtClean="0">
              <a:latin typeface="Kristen ITC" panose="03050502040202030202" pitchFamily="66" charset="0"/>
            </a:endParaRPr>
          </a:p>
          <a:p>
            <a:pPr marL="0" indent="0">
              <a:buNone/>
            </a:pP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>
                <a:latin typeface="Kristen ITC" panose="03050502040202030202" pitchFamily="66" charset="0"/>
              </a:rPr>
              <a:t>Mrs Smith reading aloud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 smtClean="0"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en-GB" dirty="0">
                <a:latin typeface="Kristen ITC" panose="03050502040202030202" pitchFamily="66" charset="0"/>
                <a:hlinkClick r:id="rId7"/>
              </a:rPr>
              <a:t>https://</a:t>
            </a:r>
            <a:r>
              <a:rPr lang="en-GB" dirty="0" smtClean="0">
                <a:latin typeface="Kristen ITC" panose="03050502040202030202" pitchFamily="66" charset="0"/>
                <a:hlinkClick r:id="rId7"/>
              </a:rPr>
              <a:t>youtu.be/6hCcEXOXR-I</a:t>
            </a:r>
            <a:endParaRPr lang="en-GB" dirty="0" smtClean="0">
              <a:latin typeface="Kristen ITC" panose="03050502040202030202" pitchFamily="66" charset="0"/>
            </a:endParaRPr>
          </a:p>
          <a:p>
            <a:pPr marL="0" indent="0">
              <a:buNone/>
            </a:pPr>
            <a:endParaRPr lang="en-GB" dirty="0">
              <a:latin typeface="Kristen ITC" panose="03050502040202030202" pitchFamily="66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04107" y="2490135"/>
            <a:ext cx="487363" cy="487363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02171" y="44871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0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8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13781</TotalTime>
  <Words>404</Words>
  <Application>Microsoft Office PowerPoint</Application>
  <PresentationFormat>On-screen Show (4:3)</PresentationFormat>
  <Paragraphs>109</Paragraphs>
  <Slides>18</Slides>
  <Notes>14</Notes>
  <HiddenSlides>0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Garamond</vt:lpstr>
      <vt:lpstr>Kristen ITC</vt:lpstr>
      <vt:lpstr>Sassoon Penpals</vt:lpstr>
      <vt:lpstr>Organic</vt:lpstr>
      <vt:lpstr>PowerPoint Presentation</vt:lpstr>
      <vt:lpstr>Press the link</vt:lpstr>
      <vt:lpstr>When does a child learn to read?</vt:lpstr>
      <vt:lpstr>Engagement and Enjoyment </vt:lpstr>
      <vt:lpstr>What makes a skilled and confident reader?</vt:lpstr>
      <vt:lpstr> Sounds and words in language  </vt:lpstr>
      <vt:lpstr> Listening to books read aloud </vt:lpstr>
      <vt:lpstr> Listening to books read aloud </vt:lpstr>
      <vt:lpstr>Press the link</vt:lpstr>
      <vt:lpstr>How can we support a  literacy home environment? </vt:lpstr>
      <vt:lpstr>Engaging your child</vt:lpstr>
      <vt:lpstr>Reading in Nursery</vt:lpstr>
      <vt:lpstr>Reading in Reception</vt:lpstr>
      <vt:lpstr>Reading books</vt:lpstr>
      <vt:lpstr>Watch these two videos of the children being heard read</vt:lpstr>
      <vt:lpstr>Supporting your child with reading</vt:lpstr>
      <vt:lpstr>Supporting your child with reading</vt:lpstr>
      <vt:lpstr>Feedback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Ashleigh Mugridge</dc:creator>
  <cp:lastModifiedBy>st-smith-e</cp:lastModifiedBy>
  <cp:revision>45</cp:revision>
  <cp:lastPrinted>2015-02-10T18:00:15Z</cp:lastPrinted>
  <dcterms:created xsi:type="dcterms:W3CDTF">2015-02-03T18:10:01Z</dcterms:created>
  <dcterms:modified xsi:type="dcterms:W3CDTF">2021-02-09T15:57:57Z</dcterms:modified>
</cp:coreProperties>
</file>